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8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62.xml" ContentType="application/vnd.openxmlformats-officedocument.presentationml.tags+xml"/>
  <Override PartName="/ppt/notesSlides/notesSlide10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1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0" r:id="rId3"/>
    <p:sldId id="289" r:id="rId4"/>
    <p:sldId id="295" r:id="rId5"/>
    <p:sldId id="302" r:id="rId6"/>
    <p:sldId id="299" r:id="rId7"/>
    <p:sldId id="300" r:id="rId8"/>
    <p:sldId id="301" r:id="rId9"/>
    <p:sldId id="292" r:id="rId10"/>
    <p:sldId id="294" r:id="rId11"/>
    <p:sldId id="303" r:id="rId12"/>
    <p:sldId id="305" r:id="rId13"/>
    <p:sldId id="306" r:id="rId14"/>
  </p:sldIdLst>
  <p:sldSz cx="9144000" cy="6858000" type="screen4x3"/>
  <p:notesSz cx="6669088" cy="9926638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7383FD"/>
    <a:srgbClr val="0070C0"/>
    <a:srgbClr val="3FADFF"/>
    <a:srgbClr val="C1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4" autoAdjust="0"/>
    <p:restoredTop sz="79928" autoAdjust="0"/>
  </p:normalViewPr>
  <p:slideViewPr>
    <p:cSldViewPr>
      <p:cViewPr>
        <p:scale>
          <a:sx n="67" d="100"/>
          <a:sy n="67" d="100"/>
        </p:scale>
        <p:origin x="-141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1" d="100"/>
          <a:sy n="91" d="100"/>
        </p:scale>
        <p:origin x="-1608" y="270"/>
      </p:cViewPr>
      <p:guideLst>
        <p:guide orient="horz" pos="3126"/>
        <p:guide pos="21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BA6FEC-37D6-9248-A07C-CD924924828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336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D4FB027-9B98-BE40-A40B-9A2BD517E4B9}" type="slidenum">
              <a:rPr lang="en-GB"/>
              <a:pPr eaLnBrk="1" hangingPunct="1"/>
              <a:t>1</a:t>
            </a:fld>
            <a:endParaRPr lang="en-GB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0738" y="620713"/>
            <a:ext cx="4962525" cy="37211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b="1"/>
              <a:t>Welcome slide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AA1FFBCE-90B6-BE47-8EA5-FAFF01F5463D}" type="slidenum">
              <a:rPr lang="en-GB" sz="1200"/>
              <a:pPr algn="r" eaLnBrk="1" hangingPunct="1"/>
              <a:t>10</a:t>
            </a:fld>
            <a:endParaRPr lang="en-GB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/>
              <a:t>Explaining how to make a point</a:t>
            </a:r>
          </a:p>
          <a:p>
            <a:pPr marL="228600" indent="-228600" eaLnBrk="1" hangingPunct="1"/>
            <a:r>
              <a:rPr lang="en-US"/>
              <a:t>For each point you make, you need to do three things:</a:t>
            </a:r>
          </a:p>
          <a:p>
            <a:pPr marL="228600" indent="-228600" eaLnBrk="1" hangingPunct="1"/>
            <a:r>
              <a:rPr lang="en-US"/>
              <a:t> - State the point up front – what you are trying to prove</a:t>
            </a:r>
          </a:p>
          <a:p>
            <a:pPr marL="228600" indent="-228600" eaLnBrk="1" hangingPunct="1"/>
            <a:r>
              <a:rPr lang="en-US"/>
              <a:t> - Step through the logic or analyis or information</a:t>
            </a:r>
          </a:p>
          <a:p>
            <a:pPr marL="228600" indent="-228600" eaLnBrk="1" hangingPunct="1"/>
            <a:r>
              <a:rPr lang="en-US"/>
              <a:t> - Give an example or evidence to prove what you are saying is true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 i="1"/>
              <a:t>Illustrate this using the example of one of the first two speakers</a:t>
            </a:r>
          </a:p>
          <a:p>
            <a:pPr marL="228600" indent="-228600" eaLnBrk="1" hangingPunct="1"/>
            <a:endParaRPr lang="en-US" i="1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9630A51A-01E5-3944-B6F4-3E54A5D5BF2D}" type="slidenum">
              <a:rPr lang="en-GB" sz="1200"/>
              <a:pPr algn="r" eaLnBrk="1" hangingPunct="1"/>
              <a:t>11</a:t>
            </a:fld>
            <a:endParaRPr lang="en-GB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/>
              <a:t>Introducing rebuttal</a:t>
            </a:r>
          </a:p>
          <a:p>
            <a:pPr marL="228600" indent="-228600" eaLnBrk="1" hangingPunct="1"/>
            <a:r>
              <a:rPr lang="en-US"/>
              <a:t>The second secret to giving a good speech is balancing substantive and rebuttal</a:t>
            </a:r>
          </a:p>
          <a:p>
            <a:pPr marL="228600" indent="-228600" eaLnBrk="1" hangingPunct="1"/>
            <a:r>
              <a:rPr lang="en-US"/>
              <a:t>Your team has two jobs in the debate:</a:t>
            </a:r>
          </a:p>
          <a:p>
            <a:pPr marL="228600" indent="-228600" eaLnBrk="1" hangingPunct="1"/>
            <a:r>
              <a:rPr lang="en-US"/>
              <a:t>  - Build up your case</a:t>
            </a:r>
          </a:p>
          <a:p>
            <a:pPr marL="228600" indent="-228600" eaLnBrk="1" hangingPunct="1"/>
            <a:r>
              <a:rPr lang="en-US"/>
              <a:t>  - Break down the other teams case.</a:t>
            </a:r>
          </a:p>
          <a:p>
            <a:pPr marL="228600" indent="-228600" eaLnBrk="1" hangingPunct="1"/>
            <a:r>
              <a:rPr lang="en-US"/>
              <a:t>A good debater does both, you don’t want to do too much of either.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/>
              <a:t>You generally want to do the rebuttal first. You’ll rebut what the speaker in front of you said, the same way as making a point.</a:t>
            </a:r>
          </a:p>
          <a:p>
            <a:pPr marL="228600" indent="-228600" eaLnBrk="1" hangingPunct="1"/>
            <a:r>
              <a:rPr lang="en-US"/>
              <a:t> - They said X, but it’s wrong</a:t>
            </a:r>
          </a:p>
          <a:p>
            <a:pPr marL="228600" indent="-228600" eaLnBrk="1" hangingPunct="1"/>
            <a:r>
              <a:rPr lang="en-US"/>
              <a:t> - Explain why it’s wrong (false logic, wrong information..)</a:t>
            </a:r>
          </a:p>
          <a:p>
            <a:pPr marL="228600" indent="-228600" eaLnBrk="1" hangingPunct="1"/>
            <a:r>
              <a:rPr lang="en-US"/>
              <a:t> - Use facts or examples to back up your case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/>
              <a:t>You don’t want to rebutt everything that they say, just the important issues.</a:t>
            </a:r>
          </a:p>
          <a:p>
            <a:pPr marL="228600" indent="-228600" eaLnBrk="1" hangingPunct="1"/>
            <a:r>
              <a:rPr lang="en-US" i="1"/>
              <a:t>Illustrate the rebuttal in the first neg’s speech</a:t>
            </a:r>
          </a:p>
          <a:p>
            <a:pPr marL="228600" indent="-228600" eaLnBrk="1" hangingPunct="1"/>
            <a:endParaRPr lang="en-US" i="1"/>
          </a:p>
          <a:p>
            <a:pPr marL="228600" indent="-228600" eaLnBrk="1" hangingPunct="1"/>
            <a:r>
              <a:rPr lang="en-US"/>
              <a:t>Each speaker must balance building their own case with attacking the opposition’s. </a:t>
            </a:r>
          </a:p>
          <a:p>
            <a:pPr marL="228600" indent="-228600" eaLnBrk="1" hangingPunct="1"/>
            <a:r>
              <a:rPr lang="en-US"/>
              <a:t> - First affirmative does nothing but build their own case</a:t>
            </a:r>
          </a:p>
          <a:p>
            <a:pPr marL="228600" indent="-228600" eaLnBrk="1" hangingPunct="1"/>
            <a:r>
              <a:rPr lang="en-US"/>
              <a:t> - First negative will do a little bit of rebuttal, but mostly build their own case, too.</a:t>
            </a:r>
          </a:p>
          <a:p>
            <a:pPr marL="228600" indent="-228600" eaLnBrk="1" hangingPunct="1"/>
            <a:r>
              <a:rPr lang="en-US"/>
              <a:t> - The second speakers will spend half their time rebutting, half their time building their own case</a:t>
            </a:r>
          </a:p>
          <a:p>
            <a:pPr marL="228600" indent="-228600" eaLnBrk="1" hangingPunct="1"/>
            <a:r>
              <a:rPr lang="en-US"/>
              <a:t> - The third speakers will generally just rebutt and talk about information already introduced to the debate</a:t>
            </a:r>
          </a:p>
          <a:p>
            <a:pPr marL="228600" indent="-228600" eaLnBrk="1" hangingPunct="1"/>
            <a:r>
              <a:rPr lang="en-US"/>
              <a:t> - The third negative and leaders replies are all about summary and are not allowed to contain new material (but can summarise existing information in new ways)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031C3F9C-6CE0-1944-BDD8-D2CEC36314A9}" type="slidenum">
              <a:rPr lang="en-GB" sz="1200"/>
              <a:pPr algn="r" eaLnBrk="1" hangingPunct="1"/>
              <a:t>12</a:t>
            </a:fld>
            <a:endParaRPr lang="en-GB" sz="120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 dirty="0"/>
              <a:t>Tips and tricks, close</a:t>
            </a:r>
          </a:p>
          <a:p>
            <a:pPr marL="228600" indent="-228600" eaLnBrk="1" hangingPunct="1"/>
            <a:r>
              <a:rPr lang="en-US" dirty="0"/>
              <a:t>Okay, you’ve now had the theory and seen a debate. Here are our last few tips for being a good debater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b="1" dirty="0"/>
              <a:t>Be reasonable</a:t>
            </a:r>
          </a:p>
          <a:p>
            <a:pPr marL="228600" indent="-228600" eaLnBrk="1" hangingPunct="1"/>
            <a:r>
              <a:rPr lang="en-US" dirty="0"/>
              <a:t> - Make definitions reasonable – if it says there’s too much rubbish on </a:t>
            </a:r>
            <a:r>
              <a:rPr lang="en-US" dirty="0" err="1"/>
              <a:t>tv</a:t>
            </a:r>
            <a:r>
              <a:rPr lang="en-US" dirty="0"/>
              <a:t>, don’t try and argue because there isn’t refuse in the television you should win – no </a:t>
            </a:r>
            <a:r>
              <a:rPr lang="en-US" dirty="0" err="1"/>
              <a:t>squirrelling</a:t>
            </a:r>
            <a:r>
              <a:rPr lang="en-US" dirty="0"/>
              <a:t> etc explain low onus</a:t>
            </a:r>
          </a:p>
          <a:p>
            <a:pPr marL="228600" indent="-228600" eaLnBrk="1" hangingPunct="1"/>
            <a:r>
              <a:rPr lang="en-US" dirty="0"/>
              <a:t> - Make arguments reasonable – there’s no topic your side can easily and outright win. You’ll need to argue about things ‘on balance’ rather than trying to win every point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b="1" dirty="0"/>
              <a:t>Speak clearly</a:t>
            </a:r>
          </a:p>
          <a:p>
            <a:pPr marL="228600" indent="-228600" eaLnBrk="1" hangingPunct="1"/>
            <a:r>
              <a:rPr lang="en-US" dirty="0"/>
              <a:t>  - Spend more time crafting what you have to say, rather than trying to say more words than your opponents. Still be clear.</a:t>
            </a:r>
          </a:p>
          <a:p>
            <a:pPr marL="228600" indent="-228600" eaLnBrk="1" hangingPunct="1"/>
            <a:r>
              <a:rPr lang="en-US" dirty="0"/>
              <a:t>Manner </a:t>
            </a:r>
            <a:r>
              <a:rPr lang="en-US" dirty="0" err="1"/>
              <a:t>vs</a:t>
            </a:r>
            <a:r>
              <a:rPr lang="en-US" dirty="0"/>
              <a:t> Matter</a:t>
            </a:r>
          </a:p>
          <a:p>
            <a:pPr marL="228600" indent="-228600" eaLnBrk="1" hangingPunct="1">
              <a:buFontTx/>
              <a:buChar char="-"/>
            </a:pPr>
            <a:r>
              <a:rPr lang="en-US" dirty="0"/>
              <a:t>Practice makes perfect</a:t>
            </a:r>
          </a:p>
          <a:p>
            <a:pPr marL="228600" indent="-228600" eaLnBrk="1" hangingPunct="1">
              <a:buFontTx/>
              <a:buChar char="-"/>
            </a:pPr>
            <a:endParaRPr lang="en-US" dirty="0"/>
          </a:p>
          <a:p>
            <a:pPr marL="228600" indent="-228600" eaLnBrk="1" hangingPunct="1">
              <a:buFontTx/>
              <a:buChar char="-"/>
            </a:pPr>
            <a:r>
              <a:rPr lang="en-US" dirty="0"/>
              <a:t>Prepared </a:t>
            </a:r>
            <a:r>
              <a:rPr lang="en-US" dirty="0" err="1"/>
              <a:t>vs</a:t>
            </a:r>
            <a:r>
              <a:rPr lang="en-US" dirty="0"/>
              <a:t> Limited Prep strategy</a:t>
            </a:r>
          </a:p>
          <a:p>
            <a:pPr marL="228600" indent="-228600" eaLnBrk="1" hangingPunct="1">
              <a:buFontTx/>
              <a:buChar char="-"/>
            </a:pPr>
            <a:r>
              <a:rPr lang="en-US" dirty="0"/>
              <a:t>Becoming familiar with material</a:t>
            </a:r>
          </a:p>
          <a:p>
            <a:pPr marL="228600" indent="-228600" eaLnBrk="1" hangingPunct="1">
              <a:buFontTx/>
              <a:buChar char="-"/>
            </a:pPr>
            <a:r>
              <a:rPr lang="en-US" dirty="0"/>
              <a:t>Principles as opposed to simply examples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1D00ACF-DEDA-5D41-875B-DC62F5953566}" type="slidenum">
              <a:rPr lang="en-GB" sz="1200"/>
              <a:pPr algn="r" eaLnBrk="1" hangingPunct="1"/>
              <a:t>2</a:t>
            </a:fld>
            <a:endParaRPr lang="en-GB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 dirty="0"/>
              <a:t>Introducing this session</a:t>
            </a:r>
          </a:p>
          <a:p>
            <a:pPr marL="228600" indent="-228600" eaLnBrk="1" hangingPunct="1"/>
            <a:r>
              <a:rPr lang="en-US" dirty="0"/>
              <a:t>Welcome!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Today we’re going to introduce you to debating. To do that, we’ll answer five questions…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1. How does a debate work – we’ll show you how everything is set up</a:t>
            </a:r>
          </a:p>
          <a:p>
            <a:pPr marL="228600" indent="-228600" eaLnBrk="1" hangingPunct="1"/>
            <a:r>
              <a:rPr lang="en-US" dirty="0"/>
              <a:t>2. What should I say – we’ll teach you how to make a strong, logical argument</a:t>
            </a:r>
          </a:p>
          <a:p>
            <a:pPr marL="228600" indent="-228600" eaLnBrk="1" hangingPunct="1"/>
            <a:r>
              <a:rPr lang="en-US" dirty="0"/>
              <a:t>3. How do I give a speech – we’ll show you how to deliver a compelling speech</a:t>
            </a:r>
          </a:p>
          <a:p>
            <a:pPr marL="228600" indent="-228600" eaLnBrk="1" hangingPunct="1"/>
            <a:r>
              <a:rPr lang="en-US" dirty="0"/>
              <a:t>4. What does it look like –you’ll watch a live debate</a:t>
            </a:r>
          </a:p>
          <a:p>
            <a:pPr marL="228600" indent="-228600" eaLnBrk="1" hangingPunct="1"/>
            <a:r>
              <a:rPr lang="en-US" dirty="0"/>
              <a:t>5. How do I win – we’ll share a few tips that will give you the edge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It’ll take about 2 hours. We want it to be interactive so please do ask questions as they arise. 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Ready?</a:t>
            </a:r>
          </a:p>
          <a:p>
            <a:pPr marL="228600" indent="-228600" eaLnBrk="1" hangingPunct="1"/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16CB8FF8-A8CC-E34F-91F5-0B0FC25BF7D5}" type="slidenum">
              <a:rPr lang="en-GB" sz="1200"/>
              <a:pPr algn="r" eaLnBrk="1" hangingPunct="1"/>
              <a:t>3</a:t>
            </a:fld>
            <a:endParaRPr lang="en-GB" sz="12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 dirty="0"/>
              <a:t>Explaining what a debate is</a:t>
            </a:r>
          </a:p>
          <a:p>
            <a:pPr marL="228600" indent="-228600" eaLnBrk="1" hangingPunct="1"/>
            <a:r>
              <a:rPr lang="en-US" i="1" dirty="0"/>
              <a:t>Ask the audience to define each word in bold, making sure the following points are covered</a:t>
            </a:r>
          </a:p>
          <a:p>
            <a:pPr marL="228600" indent="-228600" eaLnBrk="1" hangingPunct="1"/>
            <a:endParaRPr lang="en-US" i="1" dirty="0"/>
          </a:p>
          <a:p>
            <a:pPr marL="228600" indent="-228600" eaLnBrk="1" hangingPunct="1"/>
            <a:r>
              <a:rPr lang="en-US" b="1" dirty="0"/>
              <a:t>competitive</a:t>
            </a:r>
          </a:p>
          <a:p>
            <a:pPr marL="228600" indent="-228600" eaLnBrk="1" hangingPunct="1"/>
            <a:r>
              <a:rPr lang="en-US" dirty="0"/>
              <a:t>- Teams argue against each other, one for (affirmative) and one against (negative) the topic (moot)</a:t>
            </a:r>
          </a:p>
          <a:p>
            <a:pPr marL="228600" indent="-228600" eaLnBrk="1" hangingPunct="1"/>
            <a:r>
              <a:rPr lang="en-US" dirty="0"/>
              <a:t>- An adjudicator judges what you say (matter) and how you say it (manner)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b="1" dirty="0"/>
              <a:t>logical</a:t>
            </a:r>
          </a:p>
          <a:p>
            <a:pPr marL="228600" indent="-228600" eaLnBrk="1" hangingPunct="1"/>
            <a:r>
              <a:rPr lang="en-US" dirty="0"/>
              <a:t>- Ordered and sequential</a:t>
            </a:r>
          </a:p>
          <a:p>
            <a:pPr marL="228600" indent="-228600" eaLnBrk="1" hangingPunct="1"/>
            <a:r>
              <a:rPr lang="en-US" dirty="0"/>
              <a:t>- Requires analysis of cause and effect (if that, then this…)</a:t>
            </a:r>
          </a:p>
          <a:p>
            <a:pPr marL="228600" indent="-228600" eaLnBrk="1" hangingPunct="1"/>
            <a:r>
              <a:rPr lang="en-US" dirty="0"/>
              <a:t>- Based on facts and evidence rather than feelings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b="1" dirty="0"/>
              <a:t>Argument</a:t>
            </a:r>
          </a:p>
          <a:p>
            <a:pPr marL="228600" indent="-228600" eaLnBrk="1" hangingPunct="1"/>
            <a:r>
              <a:rPr lang="en-US" dirty="0"/>
              <a:t>- About interacting, not just giving prepared speeches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b="1" dirty="0"/>
              <a:t>2 teams</a:t>
            </a:r>
          </a:p>
          <a:p>
            <a:pPr marL="228600" indent="-228600" eaLnBrk="1" hangingPunct="1"/>
            <a:r>
              <a:rPr lang="en-US" dirty="0"/>
              <a:t>- Two teams of 3, everyone speaks once, plus a leaders’ reply</a:t>
            </a:r>
          </a:p>
          <a:p>
            <a:pPr marL="228600" indent="-228600" eaLnBrk="1" hangingPunct="1"/>
            <a:r>
              <a:rPr lang="en-US" i="1" dirty="0"/>
              <a:t>Invite up the show debate participants and seat them appropriately</a:t>
            </a:r>
          </a:p>
          <a:p>
            <a:pPr marL="228600" indent="-228600" eaLnBrk="1" hangingPunct="1"/>
            <a:endParaRPr lang="en-US" i="1" dirty="0"/>
          </a:p>
          <a:p>
            <a:pPr marL="228600" indent="-228600" eaLnBrk="1" hangingPunct="1"/>
            <a:r>
              <a:rPr lang="en-US" b="1" dirty="0"/>
              <a:t>Given topic</a:t>
            </a:r>
          </a:p>
          <a:p>
            <a:pPr marL="228600" indent="-228600" eaLnBrk="1" hangingPunct="1"/>
            <a:r>
              <a:rPr lang="en-US" dirty="0"/>
              <a:t>- Debates are based on topics or moots. Our topic today is […]</a:t>
            </a:r>
          </a:p>
          <a:p>
            <a:pPr marL="228600" indent="-228600" eaLnBrk="1" hangingPunct="1"/>
            <a:r>
              <a:rPr lang="en-US" i="1" dirty="0"/>
              <a:t>Ask for other examples of topics</a:t>
            </a:r>
          </a:p>
          <a:p>
            <a:pPr marL="228600" indent="-228600" eaLnBrk="1" hangingPunct="1"/>
            <a:r>
              <a:rPr lang="en-NZ" dirty="0"/>
              <a:t>- Three types of moot – prepared, advised and limited prep</a:t>
            </a:r>
          </a:p>
          <a:p>
            <a:pPr marL="228600" indent="-228600" eaLnBrk="1" hangingPunct="1"/>
            <a:r>
              <a:rPr lang="en-NZ" dirty="0"/>
              <a:t>  -  For prepared rounds, the topic will be given out at least one week in advance – Senior Open Round 1, Junior Open Rounds 1 and 2, </a:t>
            </a:r>
          </a:p>
          <a:p>
            <a:pPr marL="228600" indent="-228600" eaLnBrk="1" hangingPunct="1"/>
            <a:r>
              <a:rPr lang="en-NZ" b="1" dirty="0"/>
              <a:t>  -  </a:t>
            </a:r>
            <a:r>
              <a:rPr lang="en-NZ" dirty="0"/>
              <a:t>A theme will be announced at least one week in advanced giving the teams a clue to the topic they will be debating</a:t>
            </a:r>
          </a:p>
          <a:p>
            <a:pPr marL="228600" indent="-228600" eaLnBrk="1" hangingPunct="1"/>
            <a:r>
              <a:rPr lang="en-NZ" dirty="0"/>
              <a:t>    E.g. “Animal Rights” – THW ban battery farming, THW would imprison those convicted of animal cruelty. 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en-NZ" b="1" dirty="0"/>
              <a:t> -  </a:t>
            </a:r>
            <a:r>
              <a:rPr lang="en-NZ" dirty="0"/>
              <a:t>In limited preparation you are given the topic 1 hour beforehand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NZ" dirty="0"/>
          </a:p>
          <a:p>
            <a:pPr marL="228600" indent="-228600" eaLnBrk="1" hangingPunct="1">
              <a:spcBef>
                <a:spcPct val="0"/>
              </a:spcBef>
            </a:pPr>
            <a:r>
              <a:rPr lang="en-NZ" i="1" dirty="0"/>
              <a:t>Ask for questions</a:t>
            </a:r>
            <a:endParaRPr lang="en-US" i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000C5155-7437-4240-95DB-ACB7DB54868B}" type="slidenum">
              <a:rPr lang="en-GB" sz="1200"/>
              <a:pPr algn="r" eaLnBrk="1" hangingPunct="1"/>
              <a:t>4</a:t>
            </a:fld>
            <a:endParaRPr lang="en-GB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 dirty="0"/>
              <a:t>How to structure arguments</a:t>
            </a:r>
          </a:p>
          <a:p>
            <a:pPr marL="228600" indent="-228600" eaLnBrk="1" hangingPunct="1"/>
            <a:r>
              <a:rPr lang="en-US" dirty="0"/>
              <a:t>In this section we will talk about how you make a convincing argument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There are two kinds of debate topics:</a:t>
            </a:r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NZ" b="1" dirty="0"/>
              <a:t>1</a:t>
            </a:r>
            <a:r>
              <a:rPr lang="en-NZ" b="1" dirty="0" smtClean="0"/>
              <a:t>. </a:t>
            </a:r>
            <a:r>
              <a:rPr lang="en-NZ" b="1" dirty="0"/>
              <a:t>Change debate</a:t>
            </a:r>
          </a:p>
          <a:p>
            <a:pPr marL="228600" indent="-228600" eaLnBrk="1" hangingPunct="1"/>
            <a:r>
              <a:rPr lang="en-NZ" dirty="0"/>
              <a:t> - Proving that we should something differently in order to make the world a better place</a:t>
            </a:r>
          </a:p>
          <a:p>
            <a:pPr marL="742950" lvl="1" indent="-285750" eaLnBrk="1" hangingPunct="1"/>
            <a:r>
              <a:rPr lang="en-NZ" dirty="0" err="1"/>
              <a:t>Eg</a:t>
            </a:r>
            <a:r>
              <a:rPr lang="en-NZ" dirty="0"/>
              <a:t> THW pay teachers based on their performance</a:t>
            </a:r>
          </a:p>
          <a:p>
            <a:pPr marL="742950" lvl="1" indent="-285750" eaLnBrk="1" hangingPunct="1"/>
            <a:r>
              <a:rPr lang="en-NZ" dirty="0" err="1"/>
              <a:t>Eg</a:t>
            </a:r>
            <a:r>
              <a:rPr lang="en-NZ" dirty="0"/>
              <a:t> THW decriminalize </a:t>
            </a:r>
            <a:r>
              <a:rPr lang="en-NZ" dirty="0" smtClean="0"/>
              <a:t>marijuana</a:t>
            </a:r>
          </a:p>
          <a:p>
            <a:pPr marL="742950" lvl="1" indent="-285750" eaLnBrk="1" hangingPunct="1"/>
            <a:endParaRPr lang="en-NZ" dirty="0" smtClean="0"/>
          </a:p>
          <a:p>
            <a:pPr marL="228600" indent="-228600" eaLnBrk="1" hangingPunct="1"/>
            <a:r>
              <a:rPr lang="en-NZ" b="1" dirty="0" smtClean="0"/>
              <a:t>2. Judgment Debate</a:t>
            </a:r>
            <a:endParaRPr lang="en-NZ" dirty="0" smtClean="0"/>
          </a:p>
          <a:p>
            <a:pPr marL="228600" indent="-228600" eaLnBrk="1" hangingPunct="1"/>
            <a:r>
              <a:rPr lang="en-NZ" dirty="0" smtClean="0"/>
              <a:t> - Comparing two alternatives or determining whether something was a success or failure</a:t>
            </a:r>
          </a:p>
          <a:p>
            <a:pPr marL="742950" lvl="1" indent="-285750" eaLnBrk="1" hangingPunct="1"/>
            <a:r>
              <a:rPr lang="en-NZ" dirty="0" err="1" smtClean="0"/>
              <a:t>Eg</a:t>
            </a:r>
            <a:r>
              <a:rPr lang="en-NZ" dirty="0" smtClean="0"/>
              <a:t> THBT private schools are better than public schools</a:t>
            </a:r>
          </a:p>
          <a:p>
            <a:pPr marL="742950" lvl="1" indent="-285750" eaLnBrk="1" hangingPunct="1"/>
            <a:r>
              <a:rPr lang="en-NZ" dirty="0" err="1" smtClean="0"/>
              <a:t>Eg</a:t>
            </a:r>
            <a:r>
              <a:rPr lang="en-NZ" dirty="0" smtClean="0"/>
              <a:t> THBT celebrities are more effective than governments in saving the environment</a:t>
            </a:r>
            <a:endParaRPr lang="en-GB" dirty="0" smtClean="0"/>
          </a:p>
          <a:p>
            <a:pPr marL="742950" lvl="1" indent="-285750" eaLnBrk="1" hangingPunct="1"/>
            <a:endParaRPr lang="en-NZ" dirty="0"/>
          </a:p>
          <a:p>
            <a:pPr marL="228600" indent="-228600" eaLnBrk="1" hangingPunct="1"/>
            <a:endParaRPr lang="en-US" dirty="0"/>
          </a:p>
          <a:p>
            <a:pPr marL="228600" indent="-228600" eaLnBrk="1" hangingPunct="1"/>
            <a:r>
              <a:rPr lang="en-US" dirty="0"/>
              <a:t>Now I’ll look at how you make each of these arguments</a:t>
            </a:r>
          </a:p>
          <a:p>
            <a:pPr marL="228600" indent="-228600" eaLnBrk="1" hangingPunct="1"/>
            <a:endParaRPr lang="en-US" dirty="0"/>
          </a:p>
          <a:p>
            <a:pPr marL="228600" indent="-228600"/>
            <a:r>
              <a:rPr lang="en-AU" i="1" dirty="0"/>
              <a:t>Ask for questions</a:t>
            </a:r>
          </a:p>
          <a:p>
            <a:pPr marL="228600" indent="-228600" eaLnBrk="1" hangingPunct="1"/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b="1" dirty="0"/>
              <a:t>Explaining a change debate</a:t>
            </a:r>
          </a:p>
          <a:p>
            <a:pPr eaLnBrk="1" hangingPunct="1"/>
            <a:r>
              <a:rPr lang="en-NZ" dirty="0"/>
              <a:t>The second kind of debate is a change debate.</a:t>
            </a:r>
          </a:p>
          <a:p>
            <a:pPr eaLnBrk="1" hangingPunct="1"/>
            <a:endParaRPr lang="en-NZ" dirty="0"/>
          </a:p>
          <a:p>
            <a:pPr eaLnBrk="1" hangingPunct="1"/>
            <a:r>
              <a:rPr lang="en-NZ" dirty="0"/>
              <a:t>A change debate is about proving that we should something differently in order to make the world a better place</a:t>
            </a:r>
          </a:p>
          <a:p>
            <a:pPr eaLnBrk="1" hangingPunct="1"/>
            <a:endParaRPr lang="en-NZ" dirty="0"/>
          </a:p>
          <a:p>
            <a:pPr eaLnBrk="1" hangingPunct="1"/>
            <a:r>
              <a:rPr lang="en-NZ" dirty="0"/>
              <a:t> - First, we establish a problem</a:t>
            </a:r>
          </a:p>
          <a:p>
            <a:pPr eaLnBrk="1" hangingPunct="1"/>
            <a:r>
              <a:rPr lang="en-NZ" dirty="0"/>
              <a:t> - Next, we outline a way to solve it (the model)</a:t>
            </a:r>
          </a:p>
          <a:p>
            <a:pPr eaLnBrk="1" hangingPunct="1"/>
            <a:r>
              <a:rPr lang="en-NZ" dirty="0"/>
              <a:t> - Finally we show how our model will actually work to solve the problem we established in the first place</a:t>
            </a:r>
          </a:p>
          <a:p>
            <a:pPr eaLnBrk="1" hangingPunct="1"/>
            <a:endParaRPr lang="en-NZ" dirty="0"/>
          </a:p>
          <a:p>
            <a:pPr eaLnBrk="1" hangingPunct="1"/>
            <a:r>
              <a:rPr lang="en-NZ" dirty="0"/>
              <a:t>If you’re the negative, you have two options</a:t>
            </a:r>
          </a:p>
          <a:p>
            <a:pPr eaLnBrk="1" hangingPunct="1"/>
            <a:r>
              <a:rPr lang="en-NZ" dirty="0"/>
              <a:t>1. Say that it’ll actually make things worse (because there isn’t really a problem or their model is flawed), or…</a:t>
            </a:r>
          </a:p>
          <a:p>
            <a:pPr eaLnBrk="1" hangingPunct="1"/>
            <a:r>
              <a:rPr lang="en-NZ" dirty="0"/>
              <a:t>2. Say that their model is silly, and propose a different (and better) way of solving the same problem</a:t>
            </a:r>
          </a:p>
          <a:p>
            <a:pPr eaLnBrk="1" hangingPunct="1"/>
            <a:endParaRPr lang="en-NZ" dirty="0"/>
          </a:p>
          <a:p>
            <a:pPr eaLnBrk="1" hangingPunct="1"/>
            <a:r>
              <a:rPr lang="en-NZ" i="1" dirty="0"/>
              <a:t>Ask for questions</a:t>
            </a:r>
          </a:p>
          <a:p>
            <a:pPr eaLnBrk="1" hangingPunct="1"/>
            <a:endParaRPr lang="en-NZ" dirty="0"/>
          </a:p>
          <a:p>
            <a:pPr eaLnBrk="1" hangingPunct="1"/>
            <a:endParaRPr lang="en-NZ" dirty="0"/>
          </a:p>
          <a:p>
            <a:endParaRPr lang="en-A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b="1" dirty="0"/>
              <a:t>Illustrating a change debate</a:t>
            </a:r>
          </a:p>
          <a:p>
            <a:pPr eaLnBrk="1" hangingPunct="1"/>
            <a:r>
              <a:rPr lang="en-NZ" dirty="0"/>
              <a:t>THW ban advertising targeting children.</a:t>
            </a:r>
          </a:p>
          <a:p>
            <a:pPr eaLnBrk="1" hangingPunct="1"/>
            <a:endParaRPr lang="en-NZ" dirty="0"/>
          </a:p>
          <a:p>
            <a:pPr eaLnBrk="1" hangingPunct="1"/>
            <a:r>
              <a:rPr lang="en-NZ" b="1" dirty="0"/>
              <a:t>Illustrate Problem</a:t>
            </a:r>
            <a:r>
              <a:rPr lang="en-NZ" dirty="0"/>
              <a:t> – advertising selling toys, sweets, soft drinks, fast foods and clothing increasingly targeting children. Unhealthy – negative social consequences. Harms children whose parents can’t afford them. Harmful to children as during growth conditioned to </a:t>
            </a:r>
            <a:r>
              <a:rPr lang="en-NZ" dirty="0" err="1"/>
              <a:t>commericalist</a:t>
            </a:r>
            <a:r>
              <a:rPr lang="en-NZ" dirty="0"/>
              <a:t> tendencies and moulded to want and desire goods constantly – later in life. [NB: This is quite disordered, structure it up more]</a:t>
            </a:r>
          </a:p>
          <a:p>
            <a:pPr eaLnBrk="1" hangingPunct="1"/>
            <a:r>
              <a:rPr lang="en-NZ" b="1" dirty="0"/>
              <a:t>Propose Model</a:t>
            </a:r>
            <a:r>
              <a:rPr lang="en-NZ" dirty="0"/>
              <a:t> – Ban advertising pre and after school until 6pm and on weekend during the day.</a:t>
            </a:r>
          </a:p>
          <a:p>
            <a:pPr eaLnBrk="1" hangingPunct="1"/>
            <a:r>
              <a:rPr lang="en-NZ" b="1" dirty="0"/>
              <a:t>Prove solution</a:t>
            </a:r>
            <a:r>
              <a:rPr lang="en-NZ" dirty="0"/>
              <a:t> – This will limit hours that children concentration high watching </a:t>
            </a:r>
            <a:r>
              <a:rPr lang="en-NZ" dirty="0" err="1"/>
              <a:t>tv</a:t>
            </a:r>
            <a:r>
              <a:rPr lang="en-NZ" dirty="0"/>
              <a:t> – will limit their exposure to ads which lead to the above.</a:t>
            </a:r>
            <a:endParaRPr lang="en-NZ" b="1" dirty="0"/>
          </a:p>
          <a:p>
            <a:endParaRPr lang="en-A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NZ" b="1"/>
              <a:t>Explaining a judgement debate</a:t>
            </a:r>
          </a:p>
          <a:p>
            <a:pPr eaLnBrk="1" hangingPunct="1"/>
            <a:r>
              <a:rPr lang="en-NZ"/>
              <a:t>A judgement debate compares two alternatives or determining whether something was a success or failure</a:t>
            </a:r>
          </a:p>
          <a:p>
            <a:pPr lvl="1" eaLnBrk="1" hangingPunct="1"/>
            <a:endParaRPr lang="en-NZ"/>
          </a:p>
          <a:p>
            <a:pPr eaLnBrk="1" hangingPunct="1"/>
            <a:r>
              <a:rPr lang="en-NZ"/>
              <a:t>To set up a judgement debate, you need to:</a:t>
            </a:r>
          </a:p>
          <a:p>
            <a:pPr eaLnBrk="1" hangingPunct="1"/>
            <a:r>
              <a:rPr lang="en-NZ"/>
              <a:t>1. Establish criteria for what a good alternative is (the onus)</a:t>
            </a:r>
          </a:p>
          <a:p>
            <a:pPr eaLnBrk="1" hangingPunct="1"/>
            <a:r>
              <a:rPr lang="en-NZ"/>
              <a:t>2. Compare the two options against the criteria</a:t>
            </a:r>
          </a:p>
          <a:p>
            <a:pPr eaLnBrk="1" hangingPunct="1"/>
            <a:r>
              <a:rPr lang="en-NZ"/>
              <a:t>3. Decide which one wins overall</a:t>
            </a:r>
          </a:p>
          <a:p>
            <a:pPr lvl="1" eaLnBrk="1" hangingPunct="1"/>
            <a:endParaRPr lang="en-NZ"/>
          </a:p>
          <a:p>
            <a:r>
              <a:rPr lang="en-AU" i="1"/>
              <a:t>Ask for questions</a:t>
            </a:r>
            <a:endParaRPr lang="en-NZ">
              <a:latin typeface="Garamond" charset="0"/>
            </a:endParaRPr>
          </a:p>
          <a:p>
            <a:pPr lvl="1" eaLnBrk="1" hangingPunct="1"/>
            <a:endParaRPr lang="en-NZ">
              <a:latin typeface="Garamond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 b="1"/>
              <a:t>Illustrating a judgement debate</a:t>
            </a:r>
          </a:p>
          <a:p>
            <a:r>
              <a:rPr lang="en-AU"/>
              <a:t>I’ll now talk through an example, using the topic ‘this house believes that private schools are better than public’</a:t>
            </a:r>
          </a:p>
          <a:p>
            <a:endParaRPr lang="en-AU"/>
          </a:p>
          <a:p>
            <a:r>
              <a:rPr lang="en-AU" i="1"/>
              <a:t>Go through each part sequentially and show how a team would set up the criteria, evaluate their side against it, and prove an overall win.</a:t>
            </a:r>
          </a:p>
          <a:p>
            <a:endParaRPr lang="en-AU" i="1"/>
          </a:p>
          <a:p>
            <a:r>
              <a:rPr lang="en-AU" i="1"/>
              <a:t>Ask for questions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994AF184-FCA6-E445-8FA9-C9AC2003079A}" type="slidenum">
              <a:rPr lang="en-GB" sz="1200"/>
              <a:pPr algn="r" eaLnBrk="1" hangingPunct="1"/>
              <a:t>9</a:t>
            </a:fld>
            <a:endParaRPr lang="en-GB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/>
            <a:r>
              <a:rPr lang="en-US" b="1"/>
              <a:t>Introducing speechcraft</a:t>
            </a:r>
          </a:p>
          <a:p>
            <a:pPr marL="228600" indent="-228600" eaLnBrk="1" hangingPunct="1"/>
            <a:endParaRPr lang="en-US" i="1"/>
          </a:p>
          <a:p>
            <a:pPr marL="228600" indent="-228600" eaLnBrk="1" hangingPunct="1"/>
            <a:endParaRPr lang="en-US" i="1"/>
          </a:p>
          <a:p>
            <a:pPr marL="228600" indent="-228600" eaLnBrk="1" hangingPunct="1"/>
            <a:r>
              <a:rPr lang="en-US"/>
              <a:t>We’ve talked about how to put an argument together, now we’ll talk about how to deliver a speech well.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/>
              <a:t>What you’ll have noticed about the speeches you heard was the structure.</a:t>
            </a:r>
          </a:p>
          <a:p>
            <a:pPr marL="228600" indent="-228600" eaLnBrk="1" hangingPunct="1"/>
            <a:r>
              <a:rPr lang="en-US"/>
              <a:t>Each speech had a beginning, middle and end:</a:t>
            </a:r>
          </a:p>
          <a:p>
            <a:pPr marL="228600" indent="-228600" eaLnBrk="1" hangingPunct="1"/>
            <a:r>
              <a:rPr lang="en-US"/>
              <a:t> - They told us what they were going to say at the start</a:t>
            </a:r>
          </a:p>
          <a:p>
            <a:pPr marL="228600" indent="-228600" eaLnBrk="1" hangingPunct="1"/>
            <a:r>
              <a:rPr lang="en-US"/>
              <a:t> - They told us what they wanted to, pointing out along the way when they were moving between points</a:t>
            </a:r>
          </a:p>
          <a:p>
            <a:pPr marL="228600" indent="-228600" eaLnBrk="1" hangingPunct="1"/>
            <a:r>
              <a:rPr lang="en-US"/>
              <a:t> - They summarised what they said in the conclusion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/>
              <a:t>We sometimes call this signposting. It’s important because it makes it easy for listeners to follow us.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 i="1"/>
              <a:t>Point out examples of signposting from the first two speakers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r>
              <a:rPr lang="en-US"/>
              <a:t>There is also a structure for making each individual point…</a:t>
            </a:r>
          </a:p>
          <a:p>
            <a:pPr marL="228600" indent="-228600" eaLnBrk="1" hangingPunct="1"/>
            <a:endParaRPr lang="en-US"/>
          </a:p>
          <a:p>
            <a:pPr marL="228600" indent="-228600"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08AB12-528E-0F44-9068-3CCA38F356B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947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7DCD9-0F9E-F942-9B97-2BF40D248DB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11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3234A-B475-A445-9305-FE6DF5CC1A1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771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496873-8621-1148-9A5E-29401C05C4A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25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615C2-85D6-C447-85EE-D19AE07F51D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7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05D66D-8FEC-9348-8706-80AD20827AF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018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838B8D-8733-AB41-971B-4DD5C3E13B0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7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6DA931-C5A4-284A-9AC9-E60EC30A9CE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615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55E0A9-E1B1-244B-9CF9-2796F36021A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99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9DDBD-3FB2-DA4E-A646-F8FA7DA7FD4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256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6D0132-EE4A-094F-BE2A-9737905A73B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360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FB57ADD-C4B2-3747-8007-B2C4AFFFEF6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oleObject" Target="../embeddings/oleObject11.bin"/><Relationship Id="rId2" Type="http://schemas.openxmlformats.org/officeDocument/2006/relationships/tags" Target="../tags/tag65.xml"/><Relationship Id="rId1" Type="http://schemas.openxmlformats.org/officeDocument/2006/relationships/vmlDrawing" Target="../drawings/vmlDrawing11.v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oleObject" Target="../embeddings/oleObject1.bin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oleObject" Target="../embeddings/oleObject3.bin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6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6" Type="http://schemas.openxmlformats.org/officeDocument/2006/relationships/oleObject" Target="../embeddings/oleObject5.bin"/><Relationship Id="rId1" Type="http://schemas.openxmlformats.org/officeDocument/2006/relationships/vmlDrawing" Target="../drawings/vmlDrawing5.v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6.v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2" Type="http://schemas.openxmlformats.org/officeDocument/2006/relationships/tags" Target="../tags/tag4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7.v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oleObject" Target="../embeddings/oleObject8.bin"/><Relationship Id="rId2" Type="http://schemas.openxmlformats.org/officeDocument/2006/relationships/tags" Target="../tags/tag59.xml"/><Relationship Id="rId1" Type="http://schemas.openxmlformats.org/officeDocument/2006/relationships/vmlDrawing" Target="../drawings/vmlDrawing8.v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asd-letterhea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4" t="24011" r="19221" b="15311"/>
          <a:stretch>
            <a:fillRect/>
          </a:stretch>
        </p:blipFill>
        <p:spPr bwMode="auto">
          <a:xfrm>
            <a:off x="685800" y="762000"/>
            <a:ext cx="7772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71578" y="3625850"/>
            <a:ext cx="4643707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NZ" sz="4100" dirty="0" smtClean="0">
                <a:latin typeface="Garamond" charset="0"/>
              </a:rPr>
              <a:t>Training Session 2012</a:t>
            </a:r>
            <a:endParaRPr lang="en-NZ" sz="4100" b="1" dirty="0">
              <a:latin typeface="Garamon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AutoShape 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447800" y="2209800"/>
            <a:ext cx="6400800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42925" indent="-542925">
              <a:spcBef>
                <a:spcPct val="20000"/>
              </a:spcBef>
              <a:buFontTx/>
              <a:buChar char="•"/>
            </a:pPr>
            <a:r>
              <a:rPr lang="en-NZ" sz="4500">
                <a:latin typeface="Garamond" charset="0"/>
              </a:rPr>
              <a:t>Make your </a:t>
            </a:r>
            <a:r>
              <a:rPr lang="en-NZ" sz="4500" b="1">
                <a:latin typeface="Garamond" charset="0"/>
              </a:rPr>
              <a:t>Point</a:t>
            </a:r>
            <a:endParaRPr lang="en-NZ" sz="4500">
              <a:latin typeface="Garamond" charset="0"/>
            </a:endParaRPr>
          </a:p>
          <a:p>
            <a:pPr marL="542925" indent="-542925">
              <a:spcBef>
                <a:spcPct val="20000"/>
              </a:spcBef>
              <a:buFontTx/>
              <a:buChar char="•"/>
            </a:pPr>
            <a:r>
              <a:rPr lang="en-NZ" sz="4500">
                <a:latin typeface="Garamond" charset="0"/>
              </a:rPr>
              <a:t>Explain the </a:t>
            </a:r>
            <a:r>
              <a:rPr lang="en-NZ" sz="4500" b="1">
                <a:latin typeface="Garamond" charset="0"/>
              </a:rPr>
              <a:t>Reason</a:t>
            </a:r>
            <a:r>
              <a:rPr lang="en-NZ" sz="4500">
                <a:latin typeface="Garamond" charset="0"/>
              </a:rPr>
              <a:t>ing</a:t>
            </a:r>
          </a:p>
          <a:p>
            <a:pPr marL="542925" indent="-542925">
              <a:spcBef>
                <a:spcPct val="20000"/>
              </a:spcBef>
              <a:buFontTx/>
              <a:buChar char="•"/>
            </a:pPr>
            <a:r>
              <a:rPr lang="en-NZ" sz="4500">
                <a:latin typeface="Garamond" charset="0"/>
              </a:rPr>
              <a:t>Give an </a:t>
            </a:r>
            <a:r>
              <a:rPr lang="en-NZ" sz="4500" b="1">
                <a:latin typeface="Garamond" charset="0"/>
              </a:rPr>
              <a:t>Example</a:t>
            </a:r>
            <a:endParaRPr lang="en-NZ" sz="4500">
              <a:latin typeface="Garamon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think-cell Slide" r:id="rId6" imgW="0" imgH="0" progId="">
                  <p:embed/>
                </p:oleObj>
              </mc:Choice>
              <mc:Fallback>
                <p:oleObj name="think-cell Slide" r:id="rId6" imgW="0" imgH="0" progId="">
                  <p:embed/>
                  <p:pic>
                    <p:nvPicPr>
                      <p:cNvPr id="0" name="AutoShape 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Rectangle 3"/>
          <p:cNvSpPr>
            <a:spLocks noGrp="1" noChangeArrowheads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1752600" y="1997075"/>
            <a:ext cx="5791200" cy="2606675"/>
          </a:xfrm>
        </p:spPr>
        <p:txBody>
          <a:bodyPr>
            <a:spAutoFit/>
          </a:bodyPr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NZ" sz="5500">
                <a:latin typeface="Garamond" charset="0"/>
              </a:rPr>
              <a:t>Substantive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NZ" sz="5500" i="1">
                <a:latin typeface="Garamond" charset="0"/>
              </a:rPr>
              <a:t>vs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NZ" sz="5500">
                <a:latin typeface="Garamond" charset="0"/>
              </a:rPr>
              <a:t>Rebuttal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AutoShape 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3657600"/>
            <a:ext cx="5257800" cy="685800"/>
          </a:xfrm>
          <a:prstGeom prst="rect">
            <a:avLst/>
          </a:prstGeom>
          <a:solidFill>
            <a:srgbClr val="7383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1229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0" y="1484313"/>
            <a:ext cx="5410200" cy="373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does a debate work? 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What should I say?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 I give a </a:t>
            </a:r>
            <a:r>
              <a:rPr lang="en-NZ" sz="3200" dirty="0" smtClean="0">
                <a:latin typeface="Garamond" charset="0"/>
              </a:rPr>
              <a:t>speech?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 smtClean="0">
                <a:solidFill>
                  <a:schemeClr val="bg1"/>
                </a:solidFill>
                <a:latin typeface="Garamond" charset="0"/>
              </a:rPr>
              <a:t>How do I win?</a:t>
            </a:r>
          </a:p>
          <a:p>
            <a:pPr marL="342900" indent="-342900">
              <a:spcAft>
                <a:spcPct val="60000"/>
              </a:spcAft>
            </a:pPr>
            <a:endParaRPr lang="en-NZ" sz="3200" dirty="0" smtClean="0">
              <a:latin typeface="Garamon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5240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6000" dirty="0" smtClean="0"/>
              <a:t>Questions?</a:t>
            </a:r>
            <a:endParaRPr lang="en-NZ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AutoShape 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1452563"/>
            <a:ext cx="5257800" cy="685800"/>
          </a:xfrm>
          <a:prstGeom prst="rect">
            <a:avLst/>
          </a:prstGeom>
          <a:solidFill>
            <a:srgbClr val="7383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102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0" y="1484313"/>
            <a:ext cx="5410200" cy="294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solidFill>
                  <a:schemeClr val="bg1"/>
                </a:solidFill>
                <a:latin typeface="Garamond" charset="0"/>
              </a:rPr>
              <a:t>How does a debate work?</a:t>
            </a:r>
            <a:r>
              <a:rPr lang="en-NZ" sz="3200" dirty="0">
                <a:latin typeface="Garamond" charset="0"/>
              </a:rPr>
              <a:t> 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What should I say?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 I give a speech</a:t>
            </a:r>
            <a:r>
              <a:rPr lang="en-NZ" sz="3200" dirty="0" smtClean="0">
                <a:latin typeface="Garamond" charset="0"/>
              </a:rPr>
              <a:t>?</a:t>
            </a:r>
            <a:endParaRPr lang="en-NZ" sz="3200" dirty="0">
              <a:latin typeface="Garamond" charset="0"/>
            </a:endParaRP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 I win?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6" imgW="0" imgH="0" progId="">
                  <p:embed/>
                </p:oleObj>
              </mc:Choice>
              <mc:Fallback>
                <p:oleObj name="think-cell Slide" r:id="rId6" imgW="0" imgH="0" progId="">
                  <p:embed/>
                  <p:pic>
                    <p:nvPicPr>
                      <p:cNvPr id="0" name="AutoShape 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1295400" y="1752600"/>
            <a:ext cx="7086600" cy="2149475"/>
          </a:xfrm>
        </p:spPr>
        <p:txBody>
          <a:bodyPr>
            <a:spAutoFit/>
          </a:bodyPr>
          <a:lstStyle/>
          <a:p>
            <a:pPr marL="0" indent="0" eaLnBrk="1" hangingPunct="1">
              <a:spcBef>
                <a:spcPct val="40000"/>
              </a:spcBef>
              <a:buFontTx/>
              <a:buNone/>
            </a:pPr>
            <a:r>
              <a:rPr lang="en-NZ" sz="4500">
                <a:latin typeface="Garamond" charset="0"/>
              </a:rPr>
              <a:t>A debate is a </a:t>
            </a:r>
            <a:r>
              <a:rPr lang="en-NZ" sz="4500" b="1">
                <a:latin typeface="Garamond" charset="0"/>
              </a:rPr>
              <a:t>competitive</a:t>
            </a:r>
            <a:r>
              <a:rPr lang="en-NZ" sz="4500">
                <a:latin typeface="Garamond" charset="0"/>
              </a:rPr>
              <a:t>, </a:t>
            </a:r>
            <a:r>
              <a:rPr lang="en-NZ" sz="4500" b="1">
                <a:latin typeface="Garamond" charset="0"/>
              </a:rPr>
              <a:t>logical argument</a:t>
            </a:r>
            <a:r>
              <a:rPr lang="en-NZ" sz="4500">
                <a:latin typeface="Garamond" charset="0"/>
              </a:rPr>
              <a:t> between  </a:t>
            </a:r>
            <a:r>
              <a:rPr lang="en-NZ" sz="4500" b="1">
                <a:latin typeface="Garamond" charset="0"/>
              </a:rPr>
              <a:t>2 teams</a:t>
            </a:r>
            <a:r>
              <a:rPr lang="en-NZ" sz="4500">
                <a:latin typeface="Garamond" charset="0"/>
              </a:rPr>
              <a:t> on a </a:t>
            </a:r>
            <a:r>
              <a:rPr lang="en-NZ" sz="4500" b="1">
                <a:latin typeface="Garamond" charset="0"/>
              </a:rPr>
              <a:t>given topic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AutoShape 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2241550"/>
            <a:ext cx="5257800" cy="685800"/>
          </a:xfrm>
          <a:prstGeom prst="rect">
            <a:avLst/>
          </a:prstGeom>
          <a:solidFill>
            <a:srgbClr val="7383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307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0" y="1484313"/>
            <a:ext cx="5410200" cy="294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does a debate work? 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solidFill>
                  <a:schemeClr val="bg1"/>
                </a:solidFill>
                <a:latin typeface="Garamond" charset="0"/>
              </a:rPr>
              <a:t>What should I say?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 I give a speech?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 smtClean="0">
                <a:latin typeface="Garamond" charset="0"/>
              </a:rPr>
              <a:t>How </a:t>
            </a:r>
            <a:r>
              <a:rPr lang="en-NZ" sz="3200" dirty="0">
                <a:latin typeface="Garamond" charset="0"/>
              </a:rPr>
              <a:t>do I win?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think-cell Slide" r:id="rId16" imgW="0" imgH="0" progId="">
                  <p:embed/>
                </p:oleObj>
              </mc:Choice>
              <mc:Fallback>
                <p:oleObj name="think-cell Slide" r:id="rId16" imgW="0" imgH="0" progId="">
                  <p:embed/>
                  <p:pic>
                    <p:nvPicPr>
                      <p:cNvPr id="0" name="AutoShape 19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4113" y="1905000"/>
            <a:ext cx="2551112" cy="2362200"/>
          </a:xfrm>
          <a:prstGeom prst="homePlate">
            <a:avLst>
              <a:gd name="adj" fmla="val 1529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614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304800"/>
            <a:ext cx="6553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700" b="1">
                <a:latin typeface="Garamond" charset="0"/>
              </a:rPr>
              <a:t>Change</a:t>
            </a:r>
            <a:r>
              <a:rPr lang="en-NZ" sz="3700">
                <a:latin typeface="Garamond" charset="0"/>
              </a:rPr>
              <a:t> debates are about solving a problem</a:t>
            </a:r>
          </a:p>
        </p:txBody>
      </p:sp>
      <p:sp>
        <p:nvSpPr>
          <p:cNvPr id="6149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6275" y="1905000"/>
            <a:ext cx="2684463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6150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92738" y="1905000"/>
            <a:ext cx="2684462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6151" name="Rectangle 3"/>
          <p:cNvSpPr>
            <a:spLocks noChangeArrowheads="1"/>
          </p:cNvSpPr>
          <p:nvPr/>
        </p:nvSpPr>
        <p:spPr bwMode="auto">
          <a:xfrm>
            <a:off x="1306513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Illustrate problem</a:t>
            </a:r>
          </a:p>
        </p:txBody>
      </p:sp>
      <p:sp>
        <p:nvSpPr>
          <p:cNvPr id="6152" name="Rectangle 3"/>
          <p:cNvSpPr>
            <a:spLocks noChangeArrowheads="1"/>
          </p:cNvSpPr>
          <p:nvPr/>
        </p:nvSpPr>
        <p:spPr bwMode="auto">
          <a:xfrm>
            <a:off x="37734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Propose model</a:t>
            </a:r>
          </a:p>
        </p:txBody>
      </p:sp>
      <p:sp>
        <p:nvSpPr>
          <p:cNvPr id="6153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832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Prove solution</a:t>
            </a: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1246188" y="1997075"/>
            <a:ext cx="501650" cy="501650"/>
            <a:chOff x="1248" y="3110"/>
            <a:chExt cx="336" cy="336"/>
          </a:xfrm>
        </p:grpSpPr>
        <p:sp>
          <p:nvSpPr>
            <p:cNvPr id="6161" name="Oval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6162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6155" name="Group 13"/>
          <p:cNvGrpSpPr>
            <a:grpSpLocks/>
          </p:cNvGrpSpPr>
          <p:nvPr/>
        </p:nvGrpSpPr>
        <p:grpSpPr bwMode="auto">
          <a:xfrm>
            <a:off x="3532188" y="1997075"/>
            <a:ext cx="501650" cy="501650"/>
            <a:chOff x="1248" y="3110"/>
            <a:chExt cx="336" cy="336"/>
          </a:xfrm>
        </p:grpSpPr>
        <p:sp>
          <p:nvSpPr>
            <p:cNvPr id="6159" name="Oval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6160" name="Rectangle 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6156" name="Group 16"/>
          <p:cNvGrpSpPr>
            <a:grpSpLocks/>
          </p:cNvGrpSpPr>
          <p:nvPr/>
        </p:nvGrpSpPr>
        <p:grpSpPr bwMode="auto">
          <a:xfrm>
            <a:off x="5665788" y="1997075"/>
            <a:ext cx="501650" cy="501650"/>
            <a:chOff x="1248" y="3110"/>
            <a:chExt cx="336" cy="336"/>
          </a:xfrm>
        </p:grpSpPr>
        <p:sp>
          <p:nvSpPr>
            <p:cNvPr id="6157" name="Oval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6158" name="Rectangle 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think-cell Slide" r:id="rId16" imgW="0" imgH="0" progId="">
                  <p:embed/>
                </p:oleObj>
              </mc:Choice>
              <mc:Fallback>
                <p:oleObj name="think-cell Slide" r:id="rId16" imgW="0" imgH="0" progId="">
                  <p:embed/>
                  <p:pic>
                    <p:nvPicPr>
                      <p:cNvPr id="0" name="AutoShape 2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4113" y="1905000"/>
            <a:ext cx="2551112" cy="2362200"/>
          </a:xfrm>
          <a:prstGeom prst="homePlate">
            <a:avLst>
              <a:gd name="adj" fmla="val 1529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717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304800"/>
            <a:ext cx="6553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700" b="1">
                <a:latin typeface="Garamond" charset="0"/>
              </a:rPr>
              <a:t>Change: </a:t>
            </a:r>
            <a:r>
              <a:rPr lang="en-NZ" sz="3700">
                <a:latin typeface="Garamond" charset="0"/>
              </a:rPr>
              <a:t>This house would ban advertising to children</a:t>
            </a:r>
          </a:p>
        </p:txBody>
      </p:sp>
      <p:sp>
        <p:nvSpPr>
          <p:cNvPr id="7173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6275" y="1905000"/>
            <a:ext cx="2684463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7174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92738" y="1905000"/>
            <a:ext cx="2684462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7175" name="Rectangle 3"/>
          <p:cNvSpPr>
            <a:spLocks noChangeArrowheads="1"/>
          </p:cNvSpPr>
          <p:nvPr/>
        </p:nvSpPr>
        <p:spPr bwMode="auto">
          <a:xfrm>
            <a:off x="1306513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Illustrate problem</a:t>
            </a:r>
          </a:p>
        </p:txBody>
      </p:sp>
      <p:sp>
        <p:nvSpPr>
          <p:cNvPr id="7176" name="Rectangle 3"/>
          <p:cNvSpPr>
            <a:spLocks noChangeArrowheads="1"/>
          </p:cNvSpPr>
          <p:nvPr/>
        </p:nvSpPr>
        <p:spPr bwMode="auto">
          <a:xfrm>
            <a:off x="37734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Propose model</a:t>
            </a:r>
          </a:p>
        </p:txBody>
      </p:sp>
      <p:sp>
        <p:nvSpPr>
          <p:cNvPr id="7177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832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Prove solution</a:t>
            </a:r>
          </a:p>
        </p:txBody>
      </p: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1246188" y="1997075"/>
            <a:ext cx="501650" cy="501650"/>
            <a:chOff x="1248" y="3110"/>
            <a:chExt cx="336" cy="336"/>
          </a:xfrm>
        </p:grpSpPr>
        <p:sp>
          <p:nvSpPr>
            <p:cNvPr id="7188" name="Oval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7189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7179" name="Group 13"/>
          <p:cNvGrpSpPr>
            <a:grpSpLocks/>
          </p:cNvGrpSpPr>
          <p:nvPr/>
        </p:nvGrpSpPr>
        <p:grpSpPr bwMode="auto">
          <a:xfrm>
            <a:off x="3532188" y="1997075"/>
            <a:ext cx="501650" cy="501650"/>
            <a:chOff x="1248" y="3110"/>
            <a:chExt cx="336" cy="336"/>
          </a:xfrm>
        </p:grpSpPr>
        <p:sp>
          <p:nvSpPr>
            <p:cNvPr id="7186" name="Oval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7187" name="Rectangle 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7180" name="Group 16"/>
          <p:cNvGrpSpPr>
            <a:grpSpLocks/>
          </p:cNvGrpSpPr>
          <p:nvPr/>
        </p:nvGrpSpPr>
        <p:grpSpPr bwMode="auto">
          <a:xfrm>
            <a:off x="5665788" y="1997075"/>
            <a:ext cx="501650" cy="501650"/>
            <a:chOff x="1248" y="3110"/>
            <a:chExt cx="336" cy="336"/>
          </a:xfrm>
        </p:grpSpPr>
        <p:sp>
          <p:nvSpPr>
            <p:cNvPr id="7184" name="Oval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7185" name="Rectangle 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7181" name="Rectangle 3"/>
          <p:cNvSpPr>
            <a:spLocks noChangeArrowheads="1"/>
          </p:cNvSpPr>
          <p:nvPr/>
        </p:nvSpPr>
        <p:spPr bwMode="auto">
          <a:xfrm>
            <a:off x="1143000" y="4419600"/>
            <a:ext cx="21336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Fat kids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Commercial-ism</a:t>
            </a:r>
          </a:p>
        </p:txBody>
      </p:sp>
      <p:sp>
        <p:nvSpPr>
          <p:cNvPr id="7182" name="Rectangle 3"/>
          <p:cNvSpPr>
            <a:spLocks noChangeArrowheads="1"/>
          </p:cNvSpPr>
          <p:nvPr/>
        </p:nvSpPr>
        <p:spPr bwMode="auto">
          <a:xfrm>
            <a:off x="3352800" y="4419600"/>
            <a:ext cx="2133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No ads during child hours</a:t>
            </a:r>
            <a:endParaRPr lang="en-NZ">
              <a:latin typeface="Garamond" charset="0"/>
            </a:endParaRPr>
          </a:p>
        </p:txBody>
      </p:sp>
      <p:sp>
        <p:nvSpPr>
          <p:cNvPr id="7183" name="Rectangle 3"/>
          <p:cNvSpPr>
            <a:spLocks noChangeArrowheads="1"/>
          </p:cNvSpPr>
          <p:nvPr/>
        </p:nvSpPr>
        <p:spPr bwMode="auto">
          <a:xfrm>
            <a:off x="5562600" y="4419600"/>
            <a:ext cx="2133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Kids won’t see the ads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No desire created</a:t>
            </a:r>
            <a:endParaRPr lang="en-NZ">
              <a:latin typeface="Garamon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think-cell Slide" r:id="rId16" imgW="0" imgH="0" progId="">
                  <p:embed/>
                </p:oleObj>
              </mc:Choice>
              <mc:Fallback>
                <p:oleObj name="think-cell Slide" r:id="rId16" imgW="0" imgH="0" progId="">
                  <p:embed/>
                  <p:pic>
                    <p:nvPicPr>
                      <p:cNvPr id="0" name="AutoShape 19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4113" y="1905000"/>
            <a:ext cx="2551112" cy="2362200"/>
          </a:xfrm>
          <a:prstGeom prst="homePlate">
            <a:avLst>
              <a:gd name="adj" fmla="val 1529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4100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304800"/>
            <a:ext cx="6553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700" b="1">
                <a:latin typeface="Garamond" charset="0"/>
              </a:rPr>
              <a:t>Judgement </a:t>
            </a:r>
            <a:r>
              <a:rPr lang="en-NZ" sz="3700">
                <a:latin typeface="Garamond" charset="0"/>
              </a:rPr>
              <a:t>debates choose between two alternatives</a:t>
            </a:r>
          </a:p>
        </p:txBody>
      </p:sp>
      <p:sp>
        <p:nvSpPr>
          <p:cNvPr id="4101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6275" y="1905000"/>
            <a:ext cx="2684463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4102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0" y="1905000"/>
            <a:ext cx="2684463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4103" name="Rectangle 3"/>
          <p:cNvSpPr>
            <a:spLocks noChangeArrowheads="1"/>
          </p:cNvSpPr>
          <p:nvPr/>
        </p:nvSpPr>
        <p:spPr bwMode="auto">
          <a:xfrm>
            <a:off x="1306513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Establish criteria</a:t>
            </a:r>
          </a:p>
        </p:txBody>
      </p:sp>
      <p:sp>
        <p:nvSpPr>
          <p:cNvPr id="4104" name="Rectangle 3"/>
          <p:cNvSpPr>
            <a:spLocks noChangeArrowheads="1"/>
          </p:cNvSpPr>
          <p:nvPr/>
        </p:nvSpPr>
        <p:spPr bwMode="auto">
          <a:xfrm>
            <a:off x="37734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Compare options</a:t>
            </a:r>
          </a:p>
        </p:txBody>
      </p:sp>
      <p:sp>
        <p:nvSpPr>
          <p:cNvPr id="4105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832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Evaluate overall</a:t>
            </a:r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1246188" y="1997075"/>
            <a:ext cx="501650" cy="501650"/>
            <a:chOff x="1248" y="3110"/>
            <a:chExt cx="336" cy="336"/>
          </a:xfrm>
        </p:grpSpPr>
        <p:sp>
          <p:nvSpPr>
            <p:cNvPr id="4113" name="Oval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4114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4107" name="Group 13"/>
          <p:cNvGrpSpPr>
            <a:grpSpLocks/>
          </p:cNvGrpSpPr>
          <p:nvPr/>
        </p:nvGrpSpPr>
        <p:grpSpPr bwMode="auto">
          <a:xfrm>
            <a:off x="3532188" y="1997075"/>
            <a:ext cx="501650" cy="501650"/>
            <a:chOff x="1248" y="3110"/>
            <a:chExt cx="336" cy="336"/>
          </a:xfrm>
        </p:grpSpPr>
        <p:sp>
          <p:nvSpPr>
            <p:cNvPr id="4111" name="Oval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4112" name="Rectangle 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108" name="Group 16"/>
          <p:cNvGrpSpPr>
            <a:grpSpLocks/>
          </p:cNvGrpSpPr>
          <p:nvPr/>
        </p:nvGrpSpPr>
        <p:grpSpPr bwMode="auto">
          <a:xfrm>
            <a:off x="5665788" y="1997075"/>
            <a:ext cx="501650" cy="501650"/>
            <a:chOff x="1248" y="3110"/>
            <a:chExt cx="336" cy="336"/>
          </a:xfrm>
        </p:grpSpPr>
        <p:sp>
          <p:nvSpPr>
            <p:cNvPr id="4109" name="Oval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4110" name="Rectangle 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think-cell Slide" r:id="rId16" imgW="0" imgH="0" progId="">
                  <p:embed/>
                </p:oleObj>
              </mc:Choice>
              <mc:Fallback>
                <p:oleObj name="think-cell Slide" r:id="rId16" imgW="0" imgH="0" progId="">
                  <p:embed/>
                  <p:pic>
                    <p:nvPicPr>
                      <p:cNvPr id="0" name="AutoShape 2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AutoShap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54113" y="1905000"/>
            <a:ext cx="2551112" cy="2362200"/>
          </a:xfrm>
          <a:prstGeom prst="homePlate">
            <a:avLst>
              <a:gd name="adj" fmla="val 1529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5124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304800"/>
            <a:ext cx="8153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700" b="1">
                <a:latin typeface="Garamond" charset="0"/>
              </a:rPr>
              <a:t>Judgement: </a:t>
            </a:r>
            <a:r>
              <a:rPr lang="en-NZ" sz="3700">
                <a:latin typeface="Garamond" charset="0"/>
              </a:rPr>
              <a:t>This house believes that private schools are better than public</a:t>
            </a:r>
          </a:p>
        </p:txBody>
      </p:sp>
      <p:sp>
        <p:nvSpPr>
          <p:cNvPr id="5125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6275" y="1905000"/>
            <a:ext cx="2684463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5126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92738" y="1905000"/>
            <a:ext cx="2684462" cy="2362200"/>
          </a:xfrm>
          <a:prstGeom prst="chevron">
            <a:avLst>
              <a:gd name="adj" fmla="val 20650"/>
            </a:avLst>
          </a:prstGeom>
          <a:solidFill>
            <a:srgbClr val="E6E6E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NZ"/>
          </a:p>
        </p:txBody>
      </p:sp>
      <p:sp>
        <p:nvSpPr>
          <p:cNvPr id="5127" name="Rectangle 3"/>
          <p:cNvSpPr>
            <a:spLocks noChangeArrowheads="1"/>
          </p:cNvSpPr>
          <p:nvPr/>
        </p:nvSpPr>
        <p:spPr bwMode="auto">
          <a:xfrm>
            <a:off x="1306513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Establish criteria</a:t>
            </a:r>
          </a:p>
        </p:txBody>
      </p:sp>
      <p:sp>
        <p:nvSpPr>
          <p:cNvPr id="5128" name="Rectangle 3"/>
          <p:cNvSpPr>
            <a:spLocks noChangeArrowheads="1"/>
          </p:cNvSpPr>
          <p:nvPr/>
        </p:nvSpPr>
        <p:spPr bwMode="auto">
          <a:xfrm>
            <a:off x="37734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Compare options</a:t>
            </a:r>
          </a:p>
        </p:txBody>
      </p:sp>
      <p:sp>
        <p:nvSpPr>
          <p:cNvPr id="5129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83288" y="2651125"/>
            <a:ext cx="1981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NZ" sz="3000">
                <a:latin typeface="Garamond" charset="0"/>
              </a:rPr>
              <a:t>Evaluate overall</a:t>
            </a:r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1246188" y="1997075"/>
            <a:ext cx="501650" cy="501650"/>
            <a:chOff x="1248" y="3110"/>
            <a:chExt cx="336" cy="336"/>
          </a:xfrm>
        </p:grpSpPr>
        <p:sp>
          <p:nvSpPr>
            <p:cNvPr id="5140" name="Oval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5141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5131" name="Group 13"/>
          <p:cNvGrpSpPr>
            <a:grpSpLocks/>
          </p:cNvGrpSpPr>
          <p:nvPr/>
        </p:nvGrpSpPr>
        <p:grpSpPr bwMode="auto">
          <a:xfrm>
            <a:off x="3532188" y="1997075"/>
            <a:ext cx="501650" cy="501650"/>
            <a:chOff x="1248" y="3110"/>
            <a:chExt cx="336" cy="336"/>
          </a:xfrm>
        </p:grpSpPr>
        <p:sp>
          <p:nvSpPr>
            <p:cNvPr id="5138" name="Oval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5139" name="Rectangle 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5132" name="Group 16"/>
          <p:cNvGrpSpPr>
            <a:grpSpLocks/>
          </p:cNvGrpSpPr>
          <p:nvPr/>
        </p:nvGrpSpPr>
        <p:grpSpPr bwMode="auto">
          <a:xfrm>
            <a:off x="5665788" y="1997075"/>
            <a:ext cx="501650" cy="501650"/>
            <a:chOff x="1248" y="3110"/>
            <a:chExt cx="336" cy="336"/>
          </a:xfrm>
        </p:grpSpPr>
        <p:sp>
          <p:nvSpPr>
            <p:cNvPr id="5136" name="Oval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8" y="3110"/>
              <a:ext cx="336" cy="336"/>
            </a:xfrm>
            <a:prstGeom prst="ellipse">
              <a:avLst/>
            </a:prstGeom>
            <a:solidFill>
              <a:srgbClr val="7383F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5137" name="Rectangle 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14" y="3133"/>
              <a:ext cx="240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" tIns="0" rIns="3810" bIns="0" anchor="ctr">
              <a:spAutoFit/>
            </a:bodyPr>
            <a:lstStyle/>
            <a:p>
              <a:pPr marL="342900" indent="-342900" algn="ctr" eaLnBrk="0" hangingPunct="0">
                <a:spcBef>
                  <a:spcPct val="20000"/>
                </a:spcBef>
              </a:pPr>
              <a:r>
                <a:rPr lang="en-GB" sz="280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5133" name="Rectangle 3"/>
          <p:cNvSpPr>
            <a:spLocks noChangeArrowheads="1"/>
          </p:cNvSpPr>
          <p:nvPr/>
        </p:nvSpPr>
        <p:spPr bwMode="auto">
          <a:xfrm>
            <a:off x="1143000" y="4419600"/>
            <a:ext cx="21336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Test results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Activities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Diversity</a:t>
            </a:r>
          </a:p>
        </p:txBody>
      </p:sp>
      <p:sp>
        <p:nvSpPr>
          <p:cNvPr id="5134" name="Rectangle 3"/>
          <p:cNvSpPr>
            <a:spLocks noChangeArrowheads="1"/>
          </p:cNvSpPr>
          <p:nvPr/>
        </p:nvSpPr>
        <p:spPr bwMode="auto">
          <a:xfrm>
            <a:off x="3352800" y="4419600"/>
            <a:ext cx="2286000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Scores are better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More activities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An okay mix</a:t>
            </a:r>
          </a:p>
        </p:txBody>
      </p:sp>
      <p:sp>
        <p:nvSpPr>
          <p:cNvPr id="5135" name="Rectangle 3"/>
          <p:cNvSpPr>
            <a:spLocks noChangeArrowheads="1"/>
          </p:cNvSpPr>
          <p:nvPr/>
        </p:nvSpPr>
        <p:spPr bwMode="auto">
          <a:xfrm>
            <a:off x="5562600" y="4419600"/>
            <a:ext cx="2133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NZ" sz="2400">
                <a:latin typeface="Garamond" charset="0"/>
              </a:rPr>
              <a:t>First two criteria are most important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think-cell Slide" r:id="rId7" imgW="0" imgH="0" progId="">
                  <p:embed/>
                </p:oleObj>
              </mc:Choice>
              <mc:Fallback>
                <p:oleObj name="think-cell Slide" r:id="rId7" imgW="0" imgH="0" progId="">
                  <p:embed/>
                  <p:pic>
                    <p:nvPicPr>
                      <p:cNvPr id="0" name="AutoShape 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3016250"/>
            <a:ext cx="5257800" cy="685800"/>
          </a:xfrm>
          <a:prstGeom prst="rect">
            <a:avLst/>
          </a:prstGeom>
          <a:solidFill>
            <a:srgbClr val="7383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NZ"/>
          </a:p>
        </p:txBody>
      </p:sp>
      <p:sp>
        <p:nvSpPr>
          <p:cNvPr id="819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05000" y="1484313"/>
            <a:ext cx="5410200" cy="294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How does a debate work? 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latin typeface="Garamond" charset="0"/>
              </a:rPr>
              <a:t>What should I say?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>
                <a:solidFill>
                  <a:schemeClr val="bg1"/>
                </a:solidFill>
                <a:latin typeface="Garamond" charset="0"/>
              </a:rPr>
              <a:t>How do I give a speech?</a:t>
            </a:r>
          </a:p>
          <a:p>
            <a:pPr marL="342900" indent="-342900">
              <a:spcAft>
                <a:spcPct val="60000"/>
              </a:spcAft>
              <a:buFontTx/>
              <a:buChar char="•"/>
            </a:pPr>
            <a:r>
              <a:rPr lang="en-NZ" sz="3200" dirty="0" smtClean="0">
                <a:latin typeface="Garamond" charset="0"/>
              </a:rPr>
              <a:t>How </a:t>
            </a:r>
            <a:r>
              <a:rPr lang="en-NZ" sz="3200" dirty="0">
                <a:latin typeface="Garamond" charset="0"/>
              </a:rPr>
              <a:t>do I win?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jd49Sb6e0.tXjU7H6zbP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32wyctSCkKLM5dmC8iEI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Qo55JPNUGf4.oeDPHhc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m4BP063ka.Q2gKoSgui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IR44581ES46Et2Mbaf5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vkBVgcjEu3Z1TR8ZQZ6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zcTPHCaUmK9O8At7Mqa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32wyctSCkKLM5dmC8iEI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Qo55JPNUGf4.oeDPHhc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m4BP063ka.Q2gKoSgui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IR44581ES46Et2Mbaf5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vkBVgcjEu3Z1TR8ZQZ6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32wyctSCkKLM5dmC8iEI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Qo55JPNUGf4.oeDPHhc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m4BP063ka.Q2gKoSgui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IR44581ES46Et2Mbaf5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6zAfSVp0CJB5mFidOsI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vkBVgcjEu3Z1TR8ZQZ6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32wyctSCkKLM5dmC8iEI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Qo55JPNUGf4.oeDPHhc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yZnwkr17kKifGD4aOImY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m4BP063ka.Q2gKoSgui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IR44581ES46Et2Mbaf5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vkBVgcjEu3Z1TR8ZQZ6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Shap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OvalText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68IrN8owUiHDCsXFlAmi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Gk2zkiAAkKx2jIyB30tE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zcTPHCaUmK9O8At7Mqa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68IrN8owUiHDCsXFlAmi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Gk2zkiAAkKx2jIyB30tE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zcTPHCaUmK9O8At7Mqa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A52OP_gUCUbwD_Uo42QQ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</TotalTime>
  <Words>1719</Words>
  <Application>Microsoft Office PowerPoint</Application>
  <PresentationFormat>On-screen Show (4:3)</PresentationFormat>
  <Paragraphs>231</Paragraphs>
  <Slides>13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> 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Grett</dc:creator>
  <cp:lastModifiedBy>Glen</cp:lastModifiedBy>
  <cp:revision>25</cp:revision>
  <dcterms:created xsi:type="dcterms:W3CDTF">2009-03-02T04:27:55Z</dcterms:created>
  <dcterms:modified xsi:type="dcterms:W3CDTF">2012-03-10T22:20:47Z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le">
    <vt:lpwstr>Slide 1</vt:lpwstr>
  </property>
  <property fmtid="{D5CDD505-2E9C-101B-9397-08002B2CF9AE}" pid="3" name="Final">
    <vt:bool>true</vt:bool>
  </property>
  <property fmtid="{D5CDD505-2E9C-101B-9397-08002B2CF9AE}" pid="4" name="Event">
    <vt:lpwstr/>
  </property>
  <property fmtid="{D5CDD505-2E9C-101B-9397-08002B2CF9AE}" pid="5" name="Delivery Date">
    <vt:lpwstr/>
  </property>
  <property fmtid="{D5CDD505-2E9C-101B-9397-08002B2CF9AE}" pid="6" name="docid">
    <vt:lpwstr/>
  </property>
  <property fmtid="{D5CDD505-2E9C-101B-9397-08002B2CF9AE}" pid="7" name="NotesPageLayout">
    <vt:lpwstr>Message</vt:lpwstr>
  </property>
</Properties>
</file>